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6" r:id="rId2"/>
    <p:sldId id="314" r:id="rId3"/>
    <p:sldId id="331" r:id="rId4"/>
    <p:sldId id="319" r:id="rId5"/>
    <p:sldId id="327" r:id="rId6"/>
    <p:sldId id="328" r:id="rId7"/>
    <p:sldId id="315" r:id="rId8"/>
    <p:sldId id="316" r:id="rId9"/>
    <p:sldId id="330" r:id="rId10"/>
    <p:sldId id="333" r:id="rId11"/>
    <p:sldId id="332" r:id="rId12"/>
    <p:sldId id="334" r:id="rId13"/>
    <p:sldId id="335" r:id="rId14"/>
    <p:sldId id="336" r:id="rId15"/>
    <p:sldId id="337" r:id="rId16"/>
    <p:sldId id="338" r:id="rId17"/>
  </p:sldIdLst>
  <p:sldSz cx="12192000" cy="6858000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8" autoAdjust="0"/>
    <p:restoredTop sz="94660"/>
  </p:normalViewPr>
  <p:slideViewPr>
    <p:cSldViewPr>
      <p:cViewPr varScale="1">
        <p:scale>
          <a:sx n="72" d="100"/>
          <a:sy n="72" d="100"/>
        </p:scale>
        <p:origin x="99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92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C76D85-DED2-469F-90BE-1E1DDABCA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44B7B-9871-4EE2-9692-D071EDC90A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520A7-85AB-4FFC-8438-77FBE89364C4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5002A-B07E-41AC-B9B6-27F2602B16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92E7-F848-417D-8373-B9EF139C57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0A8D7-92E5-4E38-B392-DC764FE4E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AEFFC-3ED0-4401-9E5B-ADEC60540F12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E706-8EC2-4512-8358-07072B970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t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B6D128-2EE5-4DF1-B169-CE46982E096E}"/>
              </a:ext>
            </a:extLst>
          </p:cNvPr>
          <p:cNvSpPr/>
          <p:nvPr userDrawn="1"/>
        </p:nvSpPr>
        <p:spPr>
          <a:xfrm>
            <a:off x="0" y="0"/>
            <a:ext cx="518160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template Title of slide | Calibri font bold size 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Subtitle of this slide | Calibri font bold size 16</a:t>
            </a:r>
          </a:p>
          <a:p>
            <a:pPr algn="l"/>
            <a:endParaRPr lang="en-US" sz="16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</a:rPr>
              <a:t>Insert text here as narrative | Calibri font size 12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</a:rPr>
              <a:t>Do not change font size or alignment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Description of bullet points | Calibri font bold size 16</a:t>
            </a:r>
            <a:endParaRPr lang="en-US" sz="1200" dirty="0">
              <a:solidFill>
                <a:schemeClr val="tx1"/>
              </a:solidFill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Insert text here as bullet points| Calibri font size 12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Insert sub text here | Calibri font size 12</a:t>
            </a:r>
          </a:p>
          <a:p>
            <a:pPr algn="l"/>
            <a:endParaRPr lang="en-US" sz="1400" dirty="0">
              <a:solidFill>
                <a:schemeClr val="tx1"/>
              </a:solidFill>
            </a:endParaRPr>
          </a:p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A4A18-F0EB-4D03-B357-D9F8449FC034}"/>
              </a:ext>
            </a:extLst>
          </p:cNvPr>
          <p:cNvSpPr/>
          <p:nvPr userDrawn="1"/>
        </p:nvSpPr>
        <p:spPr>
          <a:xfrm>
            <a:off x="5181600" y="0"/>
            <a:ext cx="701802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Insert image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2D69B-8577-45D8-9692-C6C739D8FCF5}"/>
              </a:ext>
            </a:extLst>
          </p:cNvPr>
          <p:cNvSpPr/>
          <p:nvPr userDrawn="1"/>
        </p:nvSpPr>
        <p:spPr>
          <a:xfrm>
            <a:off x="5181600" y="3429000"/>
            <a:ext cx="7018020" cy="29529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Insert data or diagram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E058E-7BE5-428A-8BE8-19027162206D}"/>
              </a:ext>
            </a:extLst>
          </p:cNvPr>
          <p:cNvSpPr/>
          <p:nvPr userDrawn="1"/>
        </p:nvSpPr>
        <p:spPr>
          <a:xfrm>
            <a:off x="0" y="3428999"/>
            <a:ext cx="5181600" cy="2952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b="1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Additional info can go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Additional room</a:t>
            </a:r>
            <a:r>
              <a:rPr lang="en-US" sz="1200" baseline="0" dirty="0">
                <a:solidFill>
                  <a:schemeClr val="tx1"/>
                </a:solidFill>
              </a:rPr>
              <a:t> for text or images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b="1" dirty="0">
                <a:solidFill>
                  <a:schemeClr val="tx1"/>
                </a:solidFill>
              </a:rPr>
              <a:t>	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05984-8719-4D7F-9D6F-70BAB5A7ED94}"/>
              </a:ext>
            </a:extLst>
          </p:cNvPr>
          <p:cNvSpPr/>
          <p:nvPr userDrawn="1"/>
        </p:nvSpPr>
        <p:spPr>
          <a:xfrm>
            <a:off x="5181600" y="6381983"/>
            <a:ext cx="4610100" cy="4760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>
                <a:solidFill>
                  <a:schemeClr val="tx1"/>
                </a:solidFill>
              </a:rPr>
              <a:t>Credits: First Name Last Name, First Name Last Name</a:t>
            </a:r>
          </a:p>
        </p:txBody>
      </p:sp>
      <p:cxnSp>
        <p:nvCxnSpPr>
          <p:cNvPr id="21" name="Gerader Verbinder 14"/>
          <p:cNvCxnSpPr/>
          <p:nvPr userDrawn="1"/>
        </p:nvCxnSpPr>
        <p:spPr>
          <a:xfrm>
            <a:off x="0" y="6381988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9944100" y="6429491"/>
            <a:ext cx="205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1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uide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B6D128-2EE5-4DF1-B169-CE46982E096E}"/>
              </a:ext>
            </a:extLst>
          </p:cNvPr>
          <p:cNvSpPr/>
          <p:nvPr userDrawn="1"/>
        </p:nvSpPr>
        <p:spPr>
          <a:xfrm>
            <a:off x="0" y="0"/>
            <a:ext cx="518160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A4A18-F0EB-4D03-B357-D9F8449FC034}"/>
              </a:ext>
            </a:extLst>
          </p:cNvPr>
          <p:cNvSpPr/>
          <p:nvPr userDrawn="1"/>
        </p:nvSpPr>
        <p:spPr>
          <a:xfrm>
            <a:off x="5181600" y="0"/>
            <a:ext cx="7018020" cy="3429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2D69B-8577-45D8-9692-C6C739D8FCF5}"/>
              </a:ext>
            </a:extLst>
          </p:cNvPr>
          <p:cNvSpPr/>
          <p:nvPr userDrawn="1"/>
        </p:nvSpPr>
        <p:spPr>
          <a:xfrm>
            <a:off x="5181600" y="3429000"/>
            <a:ext cx="7018020" cy="29529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8E058E-7BE5-428A-8BE8-19027162206D}"/>
              </a:ext>
            </a:extLst>
          </p:cNvPr>
          <p:cNvSpPr/>
          <p:nvPr userDrawn="1"/>
        </p:nvSpPr>
        <p:spPr>
          <a:xfrm>
            <a:off x="0" y="3428999"/>
            <a:ext cx="5181600" cy="29529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705984-8719-4D7F-9D6F-70BAB5A7ED94}"/>
              </a:ext>
            </a:extLst>
          </p:cNvPr>
          <p:cNvSpPr/>
          <p:nvPr userDrawn="1"/>
        </p:nvSpPr>
        <p:spPr>
          <a:xfrm>
            <a:off x="5181600" y="6381983"/>
            <a:ext cx="4610100" cy="4760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Gerader Verbinder 14"/>
          <p:cNvCxnSpPr/>
          <p:nvPr userDrawn="1"/>
        </p:nvCxnSpPr>
        <p:spPr>
          <a:xfrm>
            <a:off x="0" y="6381976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43" y="6381992"/>
            <a:ext cx="2082857" cy="4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82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ass &amp; IP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43" y="6381992"/>
            <a:ext cx="2082857" cy="4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A77F9-42A1-4FE5-A09A-A2ADD9AC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1C89-CEA5-4291-9F88-3CBE3F7E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19DF6-C096-4661-86F3-1BC8EBC28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E2C78-96EA-4124-9ABF-3985A45C2481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D4BF-53B2-4958-BF7B-258408B11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4EB72-B235-41BC-B324-2EC8A9215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A776-0161-4030-B5E7-F268968055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705984-8719-4D7F-9D6F-70BAB5A7ED94}"/>
              </a:ext>
            </a:extLst>
          </p:cNvPr>
          <p:cNvSpPr/>
          <p:nvPr userDrawn="1"/>
        </p:nvSpPr>
        <p:spPr>
          <a:xfrm>
            <a:off x="0" y="6381979"/>
            <a:ext cx="4572000" cy="47602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>
                <a:solidFill>
                  <a:schemeClr val="tx1"/>
                </a:solidFill>
              </a:rPr>
              <a:t>2021_WiSe_Design Driven Project</a:t>
            </a:r>
          </a:p>
        </p:txBody>
      </p:sp>
    </p:spTree>
    <p:extLst>
      <p:ext uri="{BB962C8B-B14F-4D97-AF65-F5344CB8AC3E}">
        <p14:creationId xmlns:p14="http://schemas.microsoft.com/office/powerpoint/2010/main" val="95553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edding.com/fileadmin/_processed_/c/b/csm_PR019-standard-construction-safety_843b927ee9.jpg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hyperlink" Target="https://www.nti-audio.com/en/applications/noise-measurement/unattended-monitorin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lanradar.com/gb/field-app/" TargetMode="External"/><Relationship Id="rId5" Type="http://schemas.openxmlformats.org/officeDocument/2006/relationships/hyperlink" Target="https://focusedcollection.com/258979612/stock-photo-smiling-man-sitting-sofa-using.html" TargetMode="External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.depositphotos.com/vector-images/cartoon-living-room.htm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lay.google.com/store/apps/details?id=com.mscino.sensornode&amp;hl=en&amp;gl=US" TargetMode="Externa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.rwth-aachen.de/news/20200407_reference_site_for_cr/" TargetMode="Externa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hyperlink" Target="https://www.lhsfna.org/LHSFNA/assets/File/bpguide%202014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gel.com/blog/industrial-and-rugged-thin-clients-for-igel-anywhere/" TargetMode="External"/><Relationship Id="rId5" Type="http://schemas.openxmlformats.org/officeDocument/2006/relationships/hyperlink" Target="https://www.nti-audio.com/en/applications/noise-measurement/unattended-monitoring" TargetMode="Externa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hyperlink" Target="https://media.istockphoto.com/vectors/hand-holding-megaphone-vector-illustration-with-concept-message-thank-vector-id1314755983?b=1&amp;k=20&amp;m=1314755983&amp;s=170667a&amp;w=0&amp;h=M0s9-SlAbSNBZFMQR68Dr-f81QRoGHQe8tFGbZ_pSSs=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omar.aldohami@rwth-Aachen.de" TargetMode="External"/><Relationship Id="rId4" Type="http://schemas.openxmlformats.org/officeDocument/2006/relationships/hyperlink" Target="mailto:ali.kazmi@rwth-Aachen.d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dguv.de/ifa/fachinfos/laerm/rechtliche-vorgaben-zu-arbeitsplatzlaerm/index.jsp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www.hse.gov.uk/construction/healthrisks/physical-ill-health-risks/assessing-noise.ht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www.epd.gov.hk/epd/sites/default/files/epd/english/environmentinhk/noise/guide_ref/Dealing%20with%20Noise%20Nuisance.pdf" TargetMode="External"/><Relationship Id="rId4" Type="http://schemas.openxmlformats.org/officeDocument/2006/relationships/hyperlink" Target="https://www.planradar.com/wp-content/uploads/2019/09/iStock-1135793300.jp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vectorstock.com/royalty-free-vector/construction-equipment-collection-vector-28025933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cdc.gov/niosh/topics/hierarchy/images/HierarchyControls.jpg?_=77374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hyperlink" Target="https://en.wikipedia.org/wiki/Active_noise_control" TargetMode="Externa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whitecap.com/wp-content/uploads/2018/07/Demo-Hammer_Earplug.jpg" TargetMode="External"/><Relationship Id="rId2" Type="http://schemas.openxmlformats.org/officeDocument/2006/relationships/hyperlink" Target="https://www.sunstateequip.com/protect-hearing-on-jobsite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s.els-cdn.com/content/image/1-s2.0-S2093791116302232-gr2.jpg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oflinesaluminiumconcept.com.ng/wp-content/uploads/2021/09/WhyBrunspak-2-1.jpg" TargetMode="External"/><Relationship Id="rId2" Type="http://schemas.openxmlformats.org/officeDocument/2006/relationships/hyperlink" Target="https://www.trainingexpress.org.uk/wp-content/uploads/2020/09/Site-Management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.media-amazon.com/images/I/61issiIUauL._AC_SL1000_.jpg" TargetMode="External"/><Relationship Id="rId2" Type="http://schemas.openxmlformats.org/officeDocument/2006/relationships/hyperlink" Target="https://m.media-amazon.com/images/I/71l9NvhWc+L._AC_SL1500_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isemeters.com/product/sonitus/em2030p/" TargetMode="External"/><Relationship Id="rId2" Type="http://schemas.openxmlformats.org/officeDocument/2006/relationships/hyperlink" Target="https://www.noisemeters.com/product/sonitus/em2030p/images/em2030-inside-zoom.jp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oolshero.com/wp-content/uploads/2018/01/what-if-analysis-scenario-analysis-toolshero-1.jpg.webp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04209EF-74EF-4E42-8583-67B6AE518E8F}"/>
              </a:ext>
            </a:extLst>
          </p:cNvPr>
          <p:cNvSpPr txBox="1"/>
          <p:nvPr/>
        </p:nvSpPr>
        <p:spPr>
          <a:xfrm>
            <a:off x="6477000" y="6369614"/>
            <a:ext cx="38481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Images obtained from </a:t>
            </a:r>
            <a:r>
              <a:rPr lang="en-DE" sz="1000" dirty="0">
                <a:hlinkClick r:id="rId2"/>
              </a:rPr>
              <a:t>https://www.edding.com/fileadmin/_processed_/c/b/csm_PR019-standard-construction-safety_843b927ee9.jpg</a:t>
            </a:r>
            <a:r>
              <a:rPr lang="en-DE" sz="10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B14341-FC1B-489E-93FE-19FF72304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93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1616D6-C3A3-461F-BD2C-8ED767BFF617}"/>
              </a:ext>
            </a:extLst>
          </p:cNvPr>
          <p:cNvSpPr txBox="1"/>
          <p:nvPr/>
        </p:nvSpPr>
        <p:spPr>
          <a:xfrm>
            <a:off x="5676900" y="30540"/>
            <a:ext cx="66790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Real-time Monitoring of Construction Noise Using Smartphones as IoT Sensors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ACB3F-2041-4BE3-83C3-2EF08DCF1174}"/>
              </a:ext>
            </a:extLst>
          </p:cNvPr>
          <p:cNvSpPr txBox="1"/>
          <p:nvPr/>
        </p:nvSpPr>
        <p:spPr>
          <a:xfrm>
            <a:off x="8648700" y="5600700"/>
            <a:ext cx="6490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By:</a:t>
            </a:r>
          </a:p>
          <a:p>
            <a:r>
              <a:rPr lang="en-DE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Ali Zargham, Omar Aldohami</a:t>
            </a:r>
          </a:p>
        </p:txBody>
      </p:sp>
    </p:spTree>
    <p:extLst>
      <p:ext uri="{BB962C8B-B14F-4D97-AF65-F5344CB8AC3E}">
        <p14:creationId xmlns:p14="http://schemas.microsoft.com/office/powerpoint/2010/main" val="235540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AFB13C-648A-4AA9-B512-DA2223778E63}"/>
              </a:ext>
            </a:extLst>
          </p:cNvPr>
          <p:cNvSpPr/>
          <p:nvPr/>
        </p:nvSpPr>
        <p:spPr>
          <a:xfrm>
            <a:off x="7124700" y="647700"/>
            <a:ext cx="506233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30" name="Picture 6" descr="Smiling man sitting on sofa using cell phone stock photo">
            <a:extLst>
              <a:ext uri="{FF2B5EF4-FFF2-40B4-BE49-F238E27FC236}">
                <a16:creationId xmlns:a16="http://schemas.microsoft.com/office/drawing/2014/main" id="{F38FAD13-7CC8-4370-A572-EF1C5E836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 b="9451"/>
          <a:stretch/>
        </p:blipFill>
        <p:spPr bwMode="auto">
          <a:xfrm>
            <a:off x="5188714" y="3429000"/>
            <a:ext cx="6998315" cy="291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nstruction field app connecting people - PlanRadar">
            <a:extLst>
              <a:ext uri="{FF2B5EF4-FFF2-40B4-BE49-F238E27FC236}">
                <a16:creationId xmlns:a16="http://schemas.microsoft.com/office/drawing/2014/main" id="{E6E07974-282A-4EFD-A2E0-322B93928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/>
          <a:stretch/>
        </p:blipFill>
        <p:spPr bwMode="auto">
          <a:xfrm>
            <a:off x="5183746" y="0"/>
            <a:ext cx="705820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F37A65-8A8D-4878-94C3-2BA2FBA12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5"/>
          <a:stretch/>
        </p:blipFill>
        <p:spPr>
          <a:xfrm>
            <a:off x="-18221" y="3429000"/>
            <a:ext cx="5198655" cy="29506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460F19-B70C-4CD7-8AC3-BEABCDC199F8}"/>
              </a:ext>
            </a:extLst>
          </p:cNvPr>
          <p:cNvSpPr txBox="1"/>
          <p:nvPr/>
        </p:nvSpPr>
        <p:spPr>
          <a:xfrm>
            <a:off x="-14908" y="-48039"/>
            <a:ext cx="519865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Driven Project</a:t>
            </a: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Monitoring of Construction Noise Using Smartphones as IoT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600" b="1" u="sng" dirty="0">
                <a:solidFill>
                  <a:prstClr val="black"/>
                </a:solidFill>
                <a:latin typeface="Calibri" panose="020F0502020204030204"/>
              </a:rPr>
              <a:t>Approach: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Noise Monitoring App Versions: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Construction Worker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Civilians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DE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D94B6-B3BC-4D37-96E4-5DD891A5342E}"/>
              </a:ext>
            </a:extLst>
          </p:cNvPr>
          <p:cNvSpPr txBox="1"/>
          <p:nvPr/>
        </p:nvSpPr>
        <p:spPr>
          <a:xfrm>
            <a:off x="5105400" y="6341591"/>
            <a:ext cx="4861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Image obtained from </a:t>
            </a:r>
            <a:r>
              <a:rPr lang="en-DE" sz="800" dirty="0">
                <a:hlinkClick r:id="rId5"/>
              </a:rPr>
              <a:t>https://focusedcollection.com/258979612/stock-photo-smiling-man-sitting-sofa-using.html</a:t>
            </a:r>
            <a:r>
              <a:rPr lang="en-DE" sz="800" dirty="0"/>
              <a:t> </a:t>
            </a:r>
            <a:r>
              <a:rPr lang="en-DE" sz="800" dirty="0">
                <a:hlinkClick r:id="rId6"/>
              </a:rPr>
              <a:t>https://www.planradar.com/gb/field-app/</a:t>
            </a:r>
            <a:r>
              <a:rPr lang="en-DE" sz="800" dirty="0"/>
              <a:t>  </a:t>
            </a:r>
            <a:r>
              <a:rPr lang="en-DE" sz="800" dirty="0">
                <a:hlinkClick r:id="rId7"/>
              </a:rPr>
              <a:t>https://www.nti-audio.com/en/applications/noise-measurement/unattended-monitoring</a:t>
            </a:r>
            <a:r>
              <a:rPr lang="en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092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19B56-2AF8-4C4C-87CB-2C60EB3B5B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b="460"/>
          <a:stretch/>
        </p:blipFill>
        <p:spPr>
          <a:xfrm>
            <a:off x="5715000" y="76200"/>
            <a:ext cx="6104776" cy="211452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22ADC2F-EBD0-4780-A83A-1D83B92B2E18}"/>
              </a:ext>
            </a:extLst>
          </p:cNvPr>
          <p:cNvSpPr/>
          <p:nvPr/>
        </p:nvSpPr>
        <p:spPr>
          <a:xfrm>
            <a:off x="7239000" y="24384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B21172F-3B0F-4E82-AAB2-857265ECDF52}"/>
              </a:ext>
            </a:extLst>
          </p:cNvPr>
          <p:cNvSpPr/>
          <p:nvPr/>
        </p:nvSpPr>
        <p:spPr>
          <a:xfrm>
            <a:off x="9688068" y="248869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C5521-E2EC-49E4-ADD2-06341CAD1F2C}"/>
              </a:ext>
            </a:extLst>
          </p:cNvPr>
          <p:cNvSpPr txBox="1"/>
          <p:nvPr/>
        </p:nvSpPr>
        <p:spPr>
          <a:xfrm>
            <a:off x="0" y="4970"/>
            <a:ext cx="520313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Driven Project</a:t>
            </a: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Monitoring of Construction Noise Using Smartphones as IoT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Approach: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Correlation between construction and neighbourhood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DB1299-05CE-48E6-82FA-1EB39B575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876800"/>
            <a:ext cx="3531704" cy="1495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38EBE-6301-4664-8ACB-182A6E5A8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467100"/>
            <a:ext cx="3543300" cy="14217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CB6F6-7D45-4104-9D28-F494638C92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98"/>
          <a:stretch/>
        </p:blipFill>
        <p:spPr>
          <a:xfrm>
            <a:off x="5448300" y="3482921"/>
            <a:ext cx="6371476" cy="28799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519ED-E29D-4A2C-AEA2-FC071691B350}"/>
              </a:ext>
            </a:extLst>
          </p:cNvPr>
          <p:cNvSpPr txBox="1"/>
          <p:nvPr/>
        </p:nvSpPr>
        <p:spPr>
          <a:xfrm>
            <a:off x="5701284" y="6372433"/>
            <a:ext cx="422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Images are obtained from </a:t>
            </a:r>
            <a:r>
              <a:rPr lang="en-DE" sz="800" dirty="0">
                <a:hlinkClick r:id="rId6"/>
              </a:rPr>
              <a:t>https://de.depositphotos.com/vector-images/cartoon-living-room.html</a:t>
            </a:r>
            <a:r>
              <a:rPr lang="en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413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36B5FD-1E24-430C-B70A-A3F9CFEEA154}"/>
              </a:ext>
            </a:extLst>
          </p:cNvPr>
          <p:cNvSpPr txBox="1"/>
          <p:nvPr/>
        </p:nvSpPr>
        <p:spPr>
          <a:xfrm>
            <a:off x="-19878" y="-33992"/>
            <a:ext cx="52014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Driven Project</a:t>
            </a: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Monitoring of Construction Noise Using Smartphones as IoT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600" b="1" u="sng" dirty="0">
                <a:solidFill>
                  <a:prstClr val="black"/>
                </a:solidFill>
                <a:latin typeface="Calibri" panose="020F0502020204030204"/>
              </a:rPr>
              <a:t>Prototype: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Sensor Applications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DE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Node-Red</a:t>
            </a:r>
            <a:endParaRPr kumimoji="0" lang="en-DE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45E670-D965-4062-985E-1FF63A21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-1"/>
            <a:ext cx="4436436" cy="34192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B4714A-6DBB-49E3-BC00-C79D55CB6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12313" r="25451" b="6868"/>
          <a:stretch/>
        </p:blipFill>
        <p:spPr>
          <a:xfrm>
            <a:off x="0" y="3419203"/>
            <a:ext cx="5181600" cy="29815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A2DFB0-90F8-427F-9C34-5B81D7902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3438799"/>
            <a:ext cx="6819362" cy="2962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D7E8B-CA6B-4D7F-B6FF-5C22A44F6887}"/>
              </a:ext>
            </a:extLst>
          </p:cNvPr>
          <p:cNvSpPr txBox="1"/>
          <p:nvPr/>
        </p:nvSpPr>
        <p:spPr>
          <a:xfrm>
            <a:off x="5181600" y="6420397"/>
            <a:ext cx="4838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Images are obtained from </a:t>
            </a:r>
            <a:r>
              <a:rPr lang="en-DE" sz="800" dirty="0">
                <a:hlinkClick r:id="rId5"/>
              </a:rPr>
              <a:t>https://play.google.com/store/apps/details?id=com.mscino.sensornode&amp;hl=en&amp;gl=US</a:t>
            </a:r>
            <a:r>
              <a:rPr lang="en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4765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5282F-7AED-4DC2-94B0-8B2D0227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428999"/>
            <a:ext cx="3473318" cy="2957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04A07-7A50-43F5-8DD9-E5F61B536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440594"/>
            <a:ext cx="3429000" cy="2957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991191-F774-4695-8055-EA3C31D84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0"/>
            <a:ext cx="6954672" cy="3428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52AF3-B9F8-4272-B85A-DDE736FF8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96" y="3459114"/>
            <a:ext cx="3507004" cy="29270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F9A54E-3FF3-4593-8006-6287EDC0F5CF}"/>
              </a:ext>
            </a:extLst>
          </p:cNvPr>
          <p:cNvSpPr txBox="1"/>
          <p:nvPr/>
        </p:nvSpPr>
        <p:spPr>
          <a:xfrm>
            <a:off x="17628" y="0"/>
            <a:ext cx="52401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Driven Project</a:t>
            </a: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Monitoring of Construction Noise Using Smartphones as IoT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600" b="1" u="sng" dirty="0">
                <a:solidFill>
                  <a:prstClr val="black"/>
                </a:solidFill>
                <a:latin typeface="Calibri" panose="020F0502020204030204"/>
              </a:rPr>
              <a:t>Prototype: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Features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Graphs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Map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37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1C9F42B-1E47-4004-9926-02A5C59419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13" t="1866" r="20313" b="-1866"/>
          <a:stretch/>
        </p:blipFill>
        <p:spPr bwMode="auto">
          <a:xfrm>
            <a:off x="-1219200" y="3429000"/>
            <a:ext cx="6394567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48313-2CE9-4D90-81E4-6FC02A14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0"/>
            <a:ext cx="3795918" cy="32922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92632-74F3-442C-862F-17C3F7EF1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3715482"/>
            <a:ext cx="3795918" cy="2647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EFA26-D97C-48F0-89DF-DD8DA1B63F73}"/>
              </a:ext>
            </a:extLst>
          </p:cNvPr>
          <p:cNvSpPr txBox="1"/>
          <p:nvPr/>
        </p:nvSpPr>
        <p:spPr>
          <a:xfrm>
            <a:off x="0" y="-32385"/>
            <a:ext cx="51816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Driven Project</a:t>
            </a: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Monitoring of Construction Noise Using Smartphones as IoT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sz="1600" b="1" u="sng" dirty="0">
                <a:solidFill>
                  <a:prstClr val="black"/>
                </a:solidFill>
                <a:latin typeface="Calibri" panose="020F0502020204030204"/>
              </a:rPr>
              <a:t>Results: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Phone 12 = Inside CR classroom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DE" sz="1200" dirty="0">
                <a:solidFill>
                  <a:prstClr val="black"/>
                </a:solidFill>
                <a:latin typeface="Calibri" panose="020F0502020204030204"/>
              </a:rPr>
              <a:t>Phone 11 = Near to Loader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DE7137E-D38E-47A0-B37E-B8EF79CA7C09}"/>
              </a:ext>
            </a:extLst>
          </p:cNvPr>
          <p:cNvSpPr/>
          <p:nvPr/>
        </p:nvSpPr>
        <p:spPr>
          <a:xfrm>
            <a:off x="6724912" y="3206847"/>
            <a:ext cx="304800" cy="7178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83ECCB1-F1AD-49B8-9B02-B34C191E5B76}"/>
              </a:ext>
            </a:extLst>
          </p:cNvPr>
          <p:cNvSpPr/>
          <p:nvPr/>
        </p:nvSpPr>
        <p:spPr>
          <a:xfrm>
            <a:off x="9867900" y="3177030"/>
            <a:ext cx="304800" cy="677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3E919B-1A36-439A-89A8-B92F6DD26485}"/>
              </a:ext>
            </a:extLst>
          </p:cNvPr>
          <p:cNvSpPr txBox="1"/>
          <p:nvPr/>
        </p:nvSpPr>
        <p:spPr>
          <a:xfrm>
            <a:off x="5152242" y="6327368"/>
            <a:ext cx="460135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Images are obtained from </a:t>
            </a:r>
            <a:r>
              <a:rPr lang="en-DE" sz="800" dirty="0">
                <a:hlinkClick r:id="rId5"/>
              </a:rPr>
              <a:t>https://cr.rwth aachen.de/news/20200407_reference_site_for_cr/</a:t>
            </a:r>
            <a:r>
              <a:rPr lang="en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59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61810-BAFD-494B-BBD4-CAF6236C8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55700"/>
            <a:ext cx="5905500" cy="336998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954F2D5-1788-41E4-9DA4-7784EB80D2A9}"/>
              </a:ext>
            </a:extLst>
          </p:cNvPr>
          <p:cNvSpPr/>
          <p:nvPr/>
        </p:nvSpPr>
        <p:spPr>
          <a:xfrm>
            <a:off x="5829300" y="1171774"/>
            <a:ext cx="978408" cy="48463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F5A35-1CE5-434C-A3A7-4005C8DA77B8}"/>
              </a:ext>
            </a:extLst>
          </p:cNvPr>
          <p:cNvSpPr txBox="1"/>
          <p:nvPr/>
        </p:nvSpPr>
        <p:spPr>
          <a:xfrm>
            <a:off x="-3313" y="29732"/>
            <a:ext cx="518491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Driven Project</a:t>
            </a:r>
            <a:r>
              <a:rPr kumimoji="0" lang="en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Real-time Monitoring of Construction Noise Using Smartphones as IoT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&amp; Conclusion: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sz="1600" b="1" u="sng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12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Accuracy Approved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12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Numerical Means to Assist Administrative Decisions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120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 for the future!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DE" sz="12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DE" sz="12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Industrial and Rugged Thin Clients for IGEL Anywhere | IGEL">
            <a:extLst>
              <a:ext uri="{FF2B5EF4-FFF2-40B4-BE49-F238E27FC236}">
                <a16:creationId xmlns:a16="http://schemas.microsoft.com/office/drawing/2014/main" id="{ECDCFD85-062A-42E3-8818-8A531C49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" y="3471514"/>
            <a:ext cx="5139886" cy="289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69429-0CBA-421E-844B-9B1E2E25E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3451914"/>
            <a:ext cx="6934200" cy="29107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671E0A-5EEB-4B5F-AF3E-CEB3A970FAE9}"/>
              </a:ext>
            </a:extLst>
          </p:cNvPr>
          <p:cNvSpPr txBox="1"/>
          <p:nvPr/>
        </p:nvSpPr>
        <p:spPr>
          <a:xfrm>
            <a:off x="5084233" y="6343100"/>
            <a:ext cx="4610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Images are obtained from  </a:t>
            </a:r>
            <a:r>
              <a:rPr lang="en-DE" sz="800" dirty="0">
                <a:hlinkClick r:id="rId5"/>
              </a:rPr>
              <a:t>https://www.nti-audio.com/en/applications/noise-measurement/unattended-monitoring</a:t>
            </a:r>
            <a:r>
              <a:rPr lang="en-DE" sz="800" dirty="0"/>
              <a:t>  </a:t>
            </a:r>
            <a:r>
              <a:rPr lang="en-DE" sz="800" dirty="0">
                <a:hlinkClick r:id="rId6"/>
              </a:rPr>
              <a:t>https://www.igel.com/blog/industrial-and-rugged-thin-clients-for-igel-anywhere/</a:t>
            </a:r>
            <a:r>
              <a:rPr lang="en-DE" sz="800" dirty="0"/>
              <a:t>  </a:t>
            </a:r>
            <a:r>
              <a:rPr lang="en-DE" sz="800" dirty="0">
                <a:hlinkClick r:id="rId7"/>
              </a:rPr>
              <a:t>https://www.lhsfna.org/LHSFNA/assets/File/bpguide%202014.pdf</a:t>
            </a:r>
            <a:r>
              <a:rPr lang="en-DE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480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13377-C9BD-4B31-BC51-41D55B847C7A}"/>
              </a:ext>
            </a:extLst>
          </p:cNvPr>
          <p:cNvSpPr txBox="1"/>
          <p:nvPr/>
        </p:nvSpPr>
        <p:spPr>
          <a:xfrm rot="10800000" flipV="1">
            <a:off x="5143500" y="6425937"/>
            <a:ext cx="44229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700" dirty="0"/>
              <a:t>Image is taken from </a:t>
            </a:r>
            <a:r>
              <a:rPr lang="en-DE" sz="700" dirty="0">
                <a:hlinkClick r:id="rId2"/>
              </a:rPr>
              <a:t>https://media.istockphoto.com/vectors/hand-holding-megaphone-vector-illustration-with-concept-message-thank-vector-id1314755983?b=1&amp;k=20&amp;m=1314755983&amp;s=170667a&amp;w=0&amp;h=M0s9-SlAbSNBZFMQR68Dr-f81QRoGHQe8tFGbZ_pSSs=</a:t>
            </a:r>
            <a:r>
              <a:rPr lang="en-DE" sz="7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5C70E0-E9CD-4963-B143-51CF1FC4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52" y="31423"/>
            <a:ext cx="9601200" cy="6394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08EC98-DDC3-4E34-BF78-2EAC627D6068}"/>
              </a:ext>
            </a:extLst>
          </p:cNvPr>
          <p:cNvSpPr txBox="1"/>
          <p:nvPr/>
        </p:nvSpPr>
        <p:spPr>
          <a:xfrm>
            <a:off x="4800600" y="4914900"/>
            <a:ext cx="61158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Ali Zargham </a:t>
            </a:r>
            <a:r>
              <a:rPr lang="en-DE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ali.kazmi@rwth-Aachen.de</a:t>
            </a:r>
            <a:endParaRPr lang="en-DE" dirty="0">
              <a:solidFill>
                <a:schemeClr val="bg1"/>
              </a:solidFill>
            </a:endParaRPr>
          </a:p>
          <a:p>
            <a:r>
              <a:rPr lang="en-DE" dirty="0">
                <a:solidFill>
                  <a:schemeClr val="bg1"/>
                </a:solidFill>
              </a:rPr>
              <a:t>Omar Aldohami </a:t>
            </a:r>
            <a:r>
              <a:rPr lang="en-DE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omar.aldohami@rwth-Aachen.de</a:t>
            </a:r>
            <a:r>
              <a:rPr lang="en-DE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28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025D51-DD3A-468C-8FC7-9218FA19D64F}"/>
              </a:ext>
            </a:extLst>
          </p:cNvPr>
          <p:cNvSpPr/>
          <p:nvPr/>
        </p:nvSpPr>
        <p:spPr>
          <a:xfrm>
            <a:off x="-3313" y="-6626"/>
            <a:ext cx="5146813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2021. Topic B  IOT </a:t>
            </a:r>
          </a:p>
          <a:p>
            <a:r>
              <a:rPr lang="en-DE" sz="1600" b="1" dirty="0"/>
              <a:t>Real-time Monitoring of Construction Noise Using Smartphones as IoT Sensors</a:t>
            </a:r>
          </a:p>
          <a:p>
            <a:r>
              <a:rPr lang="en-DE" sz="1600" b="1" u="sng" dirty="0"/>
              <a:t>Problem Statement:</a:t>
            </a:r>
          </a:p>
          <a:p>
            <a:endParaRPr lang="en-DE" sz="1600" b="1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 regular 8-hour exposures to 85 dBA can </a:t>
            </a:r>
            <a:r>
              <a:rPr lang="en-US" sz="1200" b="1" dirty="0">
                <a:solidFill>
                  <a:schemeClr val="tx1"/>
                </a:solidFill>
              </a:rPr>
              <a:t>damage hearing</a:t>
            </a:r>
            <a:endParaRPr lang="en-DE" sz="1200" dirty="0">
              <a:solidFill>
                <a:schemeClr val="tx1"/>
              </a:solidFill>
            </a:endParaRPr>
          </a:p>
          <a:p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According to German research institute IFA a</a:t>
            </a:r>
            <a:r>
              <a:rPr lang="en-GB" sz="1200" dirty="0"/>
              <a:t> daily noise exposure level  of 8</a:t>
            </a:r>
            <a:r>
              <a:rPr lang="en-DE" sz="1200" dirty="0"/>
              <a:t>5</a:t>
            </a:r>
            <a:r>
              <a:rPr lang="en-GB" sz="1200" dirty="0"/>
              <a:t> dB(A) or greater or a peak sound pressure level of 13</a:t>
            </a:r>
            <a:r>
              <a:rPr lang="en-DE" sz="1200" dirty="0"/>
              <a:t>7</a:t>
            </a:r>
            <a:r>
              <a:rPr lang="en-GB" sz="1200" dirty="0"/>
              <a:t> dB(C)</a:t>
            </a: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According to HSE</a:t>
            </a:r>
            <a:r>
              <a:rPr lang="en-GB" sz="1200" dirty="0"/>
              <a:t>, action</a:t>
            </a:r>
            <a:r>
              <a:rPr lang="en-DE" sz="1200" dirty="0"/>
              <a:t>s</a:t>
            </a:r>
            <a:r>
              <a:rPr lang="en-GB" sz="1200" dirty="0"/>
              <a:t> </a:t>
            </a:r>
            <a:r>
              <a:rPr lang="en-DE" sz="1200" dirty="0"/>
              <a:t>to be taken </a:t>
            </a:r>
            <a:r>
              <a:rPr lang="en-GB" sz="1200" dirty="0"/>
              <a:t>to reduce noise exposure with a planned programme of noise control</a:t>
            </a:r>
            <a:endParaRPr lang="en-DE" sz="1200" dirty="0"/>
          </a:p>
          <a:p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E2E41A-F96C-4296-9458-FAA266BCD043}"/>
              </a:ext>
            </a:extLst>
          </p:cNvPr>
          <p:cNvSpPr/>
          <p:nvPr/>
        </p:nvSpPr>
        <p:spPr>
          <a:xfrm>
            <a:off x="5143500" y="6323957"/>
            <a:ext cx="464985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700" dirty="0"/>
              <a:t>Data taken from </a:t>
            </a:r>
            <a:r>
              <a:rPr lang="en-DE" sz="700" dirty="0">
                <a:hlinkClick r:id="rId2"/>
              </a:rPr>
              <a:t>https://www.hse.gov.uk/construction/healthrisks/physical-ill-health-risks/assessing-noise.htm</a:t>
            </a:r>
            <a:r>
              <a:rPr lang="en-DE" sz="700" dirty="0"/>
              <a:t>, </a:t>
            </a:r>
            <a:r>
              <a:rPr lang="en-DE" sz="700" dirty="0">
                <a:hlinkClick r:id="rId3"/>
              </a:rPr>
              <a:t>https://www.dguv.de/ifa/fachinfos/laerm/rechtliche-vorgaben-zu-arbeitsplatzlaerm/index.jsp</a:t>
            </a:r>
            <a:r>
              <a:rPr lang="en-DE" sz="700" dirty="0"/>
              <a:t>  images are taken from </a:t>
            </a:r>
            <a:r>
              <a:rPr lang="en-DE" sz="700" dirty="0">
                <a:hlinkClick r:id="rId4"/>
              </a:rPr>
              <a:t>https://www.planradar.com/wp-content/uploads/2019/09/iStock-1135793300.jpg</a:t>
            </a:r>
            <a:r>
              <a:rPr lang="en-DE" sz="700" dirty="0"/>
              <a:t>  </a:t>
            </a:r>
            <a:r>
              <a:rPr lang="en-DE" sz="700" dirty="0">
                <a:hlinkClick r:id="rId5"/>
              </a:rPr>
              <a:t>https://www.epd.gov.hk/epd/sites/default/files/epd/english/environmentinhk/noise/guide_ref/Dealing%20with%20Noise%20Nuisance.pdf</a:t>
            </a:r>
            <a:r>
              <a:rPr lang="en-DE" sz="700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37DFF-1BAC-4AD2-99AD-BBB403B35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" y="3453010"/>
            <a:ext cx="5146813" cy="2932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1AF28-9D9E-4AB6-BE68-61832EA68A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/>
          <a:stretch/>
        </p:blipFill>
        <p:spPr>
          <a:xfrm>
            <a:off x="5181600" y="-6626"/>
            <a:ext cx="7048500" cy="3435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854A9-E7C4-45C1-97B5-8709EE4E8B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96" b="9889"/>
          <a:stretch/>
        </p:blipFill>
        <p:spPr>
          <a:xfrm>
            <a:off x="5143500" y="3418973"/>
            <a:ext cx="7048500" cy="29661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C925FC-A821-4E6E-9FBE-29136922ED0D}"/>
              </a:ext>
            </a:extLst>
          </p:cNvPr>
          <p:cNvCxnSpPr>
            <a:cxnSpLocks/>
          </p:cNvCxnSpPr>
          <p:nvPr/>
        </p:nvCxnSpPr>
        <p:spPr>
          <a:xfrm>
            <a:off x="8039100" y="4648200"/>
            <a:ext cx="3962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611C5C-3471-4C7E-B85E-D1246AADCAE0}"/>
              </a:ext>
            </a:extLst>
          </p:cNvPr>
          <p:cNvCxnSpPr/>
          <p:nvPr/>
        </p:nvCxnSpPr>
        <p:spPr>
          <a:xfrm>
            <a:off x="5295900" y="5029200"/>
            <a:ext cx="65151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CEA4ED-4686-4D7F-B8AB-FBD92A0DD0F2}"/>
              </a:ext>
            </a:extLst>
          </p:cNvPr>
          <p:cNvCxnSpPr/>
          <p:nvPr/>
        </p:nvCxnSpPr>
        <p:spPr>
          <a:xfrm>
            <a:off x="5295900" y="5410200"/>
            <a:ext cx="1143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17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D96077-8AEC-4FCF-AB56-34A0C67DC2B5}"/>
              </a:ext>
            </a:extLst>
          </p:cNvPr>
          <p:cNvSpPr txBox="1"/>
          <p:nvPr/>
        </p:nvSpPr>
        <p:spPr>
          <a:xfrm>
            <a:off x="5105400" y="6211669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Images obtained from </a:t>
            </a:r>
            <a:r>
              <a:rPr lang="en-DE" sz="900" dirty="0">
                <a:hlinkClick r:id="rId2"/>
              </a:rPr>
              <a:t>https://www.cdc.gov/niosh/topics/hierarchy/images/HierarchyControls.jpg?_=77374</a:t>
            </a:r>
            <a:r>
              <a:rPr lang="en-DE" sz="900" dirty="0"/>
              <a:t>, </a:t>
            </a:r>
            <a:r>
              <a:rPr lang="en-DE" sz="900" dirty="0">
                <a:hlinkClick r:id="rId3"/>
              </a:rPr>
              <a:t>https://www.vectorstock.com/royalty-free-vector/construction-equipment-collection-vector-28025933</a:t>
            </a:r>
            <a:r>
              <a:rPr lang="en-DE" sz="900" dirty="0"/>
              <a:t> </a:t>
            </a:r>
            <a:r>
              <a:rPr lang="en-DE" sz="900" dirty="0">
                <a:hlinkClick r:id="rId4"/>
              </a:rPr>
              <a:t>https://en.wikipedia.org/wiki/Active_noise_control</a:t>
            </a:r>
            <a:r>
              <a:rPr lang="en-DE" sz="900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D0FCC-D0B7-43A1-A3F0-BC95FB9D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4" y="3491544"/>
            <a:ext cx="5019846" cy="2922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53FCD-1ADD-44F9-A832-C42AE09D7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26" y="3491545"/>
            <a:ext cx="4169074" cy="2871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59E458-F2EF-41B1-AD62-E2666C670420}"/>
              </a:ext>
            </a:extLst>
          </p:cNvPr>
          <p:cNvSpPr txBox="1"/>
          <p:nvPr/>
        </p:nvSpPr>
        <p:spPr>
          <a:xfrm>
            <a:off x="0" y="0"/>
            <a:ext cx="524620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2021. Topic B  IOT</a:t>
            </a:r>
          </a:p>
          <a:p>
            <a:r>
              <a:rPr lang="en-DE" sz="1600" b="1" dirty="0"/>
              <a:t>Real-time Monitoring of Construction Noise Using Smartphones as IoT Sensors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. </a:t>
            </a:r>
            <a:endParaRPr lang="en-DE" sz="1600" b="0" i="0" u="none" strike="noStrike" baseline="0" dirty="0">
              <a:solidFill>
                <a:srgbClr val="000000"/>
              </a:solidFill>
            </a:endParaRPr>
          </a:p>
          <a:p>
            <a:r>
              <a:rPr lang="en-DE" sz="1600" b="1" u="sng" dirty="0">
                <a:solidFill>
                  <a:srgbClr val="000000"/>
                </a:solidFill>
              </a:rPr>
              <a:t>Scientific Research: </a:t>
            </a:r>
          </a:p>
          <a:p>
            <a:endParaRPr lang="en-DE" sz="1600" b="1" u="sng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b="1" dirty="0">
                <a:solidFill>
                  <a:srgbClr val="000000"/>
                </a:solidFill>
              </a:rPr>
              <a:t>Pyramid of control:</a:t>
            </a:r>
          </a:p>
          <a:p>
            <a:endParaRPr lang="en-DE" sz="1600" b="1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1200" i="0" strike="noStrike" baseline="0" dirty="0">
                <a:solidFill>
                  <a:srgbClr val="000000"/>
                </a:solidFill>
              </a:rPr>
              <a:t>Elimination of noise source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200" i="0" strike="noStrike" baseline="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rgbClr val="000000"/>
                </a:solidFill>
              </a:rPr>
              <a:t>Noise cancellation</a:t>
            </a:r>
            <a:endParaRPr lang="en-DE" sz="1200" i="0" strike="noStrike" baseline="0" dirty="0">
              <a:solidFill>
                <a:srgbClr val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CF631F-4CCD-4DAE-A32B-630820202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55"/>
            <a:ext cx="4724400" cy="3243801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2BD3BC89-31AD-4881-A87F-AC518E2EE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32561" y="-42984"/>
            <a:ext cx="3672000" cy="36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5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3A68CB-F31D-4C7C-BC48-322D3FBD1990}"/>
              </a:ext>
            </a:extLst>
          </p:cNvPr>
          <p:cNvSpPr txBox="1"/>
          <p:nvPr/>
        </p:nvSpPr>
        <p:spPr>
          <a:xfrm>
            <a:off x="-1658" y="31015"/>
            <a:ext cx="52014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2021. Topic B  IOT</a:t>
            </a:r>
          </a:p>
          <a:p>
            <a:r>
              <a:rPr lang="en-DE" sz="1600" b="1" dirty="0"/>
              <a:t>Real-time Monitoring of Construction Noise Using Smartphones as IoT Sensors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. </a:t>
            </a:r>
            <a:endParaRPr lang="en-DE" sz="1600" b="0" i="0" u="none" strike="noStrike" baseline="0" dirty="0">
              <a:solidFill>
                <a:srgbClr val="000000"/>
              </a:solidFill>
            </a:endParaRPr>
          </a:p>
          <a:p>
            <a:r>
              <a:rPr lang="en-DE" sz="1600" b="1" u="sng" dirty="0"/>
              <a:t>Scientific Research: </a:t>
            </a:r>
            <a:r>
              <a:rPr lang="en-DE" sz="1600" b="1" dirty="0"/>
              <a:t>Personal Protective Equipment (PPE)</a:t>
            </a:r>
            <a:endParaRPr lang="en-DE" sz="1600" b="1" u="sng" dirty="0"/>
          </a:p>
          <a:p>
            <a:endParaRPr lang="en-DE" sz="1600" b="1" u="sng" dirty="0"/>
          </a:p>
          <a:p>
            <a:r>
              <a:rPr lang="en-DE" sz="1200" dirty="0">
                <a:solidFill>
                  <a:srgbClr val="000000"/>
                </a:solidFill>
              </a:rPr>
              <a:t>P</a:t>
            </a:r>
            <a:r>
              <a:rPr lang="en-DE" sz="1200" b="0" i="0" u="none" strike="noStrike" baseline="0" dirty="0">
                <a:solidFill>
                  <a:srgbClr val="000000"/>
                </a:solidFill>
              </a:rPr>
              <a:t>ersonal protective equipment for noise at construction site:</a:t>
            </a:r>
          </a:p>
          <a:p>
            <a:endParaRPr lang="en-DE" sz="1200" b="0" i="0" u="none" strike="noStrike" baseline="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rgbClr val="000000"/>
                </a:solidFill>
              </a:rPr>
              <a:t>Ear Muffs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20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1200" b="0" i="0" u="none" strike="noStrike" baseline="0" dirty="0">
                <a:solidFill>
                  <a:srgbClr val="000000"/>
                </a:solidFill>
              </a:rPr>
              <a:t>Ear Plugs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DE" sz="1200" b="0" i="0" u="none" strike="noStrike" baseline="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sz="1200" dirty="0">
                <a:solidFill>
                  <a:srgbClr val="000000"/>
                </a:solidFill>
              </a:rPr>
              <a:t>Canal caps</a:t>
            </a:r>
            <a:r>
              <a:rPr lang="en-DE" sz="12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endParaRPr lang="en-DE" sz="1200" dirty="0"/>
          </a:p>
          <a:p>
            <a:endParaRPr lang="en-DE" sz="12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AD736-2C06-49AC-BE17-73E94930F5BF}"/>
              </a:ext>
            </a:extLst>
          </p:cNvPr>
          <p:cNvSpPr txBox="1"/>
          <p:nvPr/>
        </p:nvSpPr>
        <p:spPr>
          <a:xfrm rot="10800000" flipV="1">
            <a:off x="5103741" y="6479761"/>
            <a:ext cx="47260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800" dirty="0"/>
              <a:t>Image is taken from </a:t>
            </a:r>
            <a:r>
              <a:rPr lang="en-DE" sz="800" dirty="0">
                <a:hlinkClick r:id="rId2"/>
              </a:rPr>
              <a:t>https://cf.ltkcdn.net/safety/images/orig/201345-1600x1130-worker-wearing-hearing-protection.jpg /</a:t>
            </a:r>
            <a:r>
              <a:rPr lang="en-DE" sz="800" dirty="0"/>
              <a:t>  </a:t>
            </a:r>
            <a:r>
              <a:rPr lang="en-DE" sz="800" dirty="0">
                <a:hlinkClick r:id="rId3"/>
              </a:rPr>
              <a:t>https://news.whitecap.com/wp-content/uploads/2018/07/Demo-Hammer_Earplug.jpg</a:t>
            </a:r>
            <a:r>
              <a:rPr lang="en-DE" sz="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1CB00-2169-4E9A-A3F1-117F15907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8" y="3429000"/>
            <a:ext cx="5201478" cy="2998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89A0C-FBA0-4EBE-8ED1-E371D650B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52" y="31015"/>
            <a:ext cx="7026648" cy="63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0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AD891-2FA8-45FC-9B36-293759E3B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1" y="3443909"/>
            <a:ext cx="5182722" cy="295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926D9-B33B-4C1C-A59B-309CCBE3D7DD}"/>
              </a:ext>
            </a:extLst>
          </p:cNvPr>
          <p:cNvSpPr txBox="1"/>
          <p:nvPr/>
        </p:nvSpPr>
        <p:spPr>
          <a:xfrm>
            <a:off x="0" y="-74087"/>
            <a:ext cx="5181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2021. Topic B  IOT</a:t>
            </a:r>
          </a:p>
          <a:p>
            <a:r>
              <a:rPr lang="en-DE" sz="1600" b="1" dirty="0"/>
              <a:t>Real-time Monitoring of Construction Noise Using Smartphones as IoT Sensors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. </a:t>
            </a:r>
            <a:endParaRPr lang="en-DE" sz="1600" b="0" i="0" u="none" strike="noStrike" baseline="0" dirty="0">
              <a:solidFill>
                <a:srgbClr val="000000"/>
              </a:solidFill>
            </a:endParaRPr>
          </a:p>
          <a:p>
            <a:r>
              <a:rPr lang="en-DE" sz="1600" b="1" u="sng" dirty="0"/>
              <a:t>Scientific Research: </a:t>
            </a:r>
            <a:r>
              <a:rPr lang="en-DE" sz="1600" b="1" dirty="0"/>
              <a:t>Engineering Control</a:t>
            </a:r>
          </a:p>
          <a:p>
            <a:endParaRPr lang="en-DE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Engineering control is used to muffle the equipment’s so that the noise can be reduced</a:t>
            </a:r>
          </a:p>
          <a:p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Noisy parts of the machines can be replaced with newer, quieter one’s to reduce noise   </a:t>
            </a:r>
          </a:p>
          <a:p>
            <a:endParaRPr lang="en-DE" sz="16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6C9C1-3A9A-4F8B-9DE4-E1301BFEEA3D}"/>
              </a:ext>
            </a:extLst>
          </p:cNvPr>
          <p:cNvSpPr txBox="1"/>
          <p:nvPr/>
        </p:nvSpPr>
        <p:spPr>
          <a:xfrm>
            <a:off x="5166691" y="6395351"/>
            <a:ext cx="4616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Images are taken from </a:t>
            </a:r>
            <a:r>
              <a:rPr lang="en-DE" sz="900" dirty="0">
                <a:hlinkClick r:id="rId3"/>
              </a:rPr>
              <a:t>https://ars.els-cdn.com/content/image/1-s2.0-S2093791116302232-gr2.jpg</a:t>
            </a:r>
            <a:r>
              <a:rPr lang="en-DE" sz="9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EF21F-A8F9-458E-BA1D-7E7B30362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554"/>
            <a:ext cx="7063892" cy="637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FAB99A-FDB6-43B0-9F61-A5287227D9DB}"/>
              </a:ext>
            </a:extLst>
          </p:cNvPr>
          <p:cNvSpPr txBox="1"/>
          <p:nvPr/>
        </p:nvSpPr>
        <p:spPr>
          <a:xfrm>
            <a:off x="0" y="0"/>
            <a:ext cx="520147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2021. Topic B  IOT</a:t>
            </a:r>
          </a:p>
          <a:p>
            <a:r>
              <a:rPr lang="en-DE" sz="1600" b="1" dirty="0"/>
              <a:t>Real-time Monitoring of Construction Noise Using Smartphones as IoT Sensors</a:t>
            </a:r>
            <a:r>
              <a:rPr lang="en-GB" sz="1600" b="0" i="0" u="none" strike="noStrike" baseline="0" dirty="0">
                <a:solidFill>
                  <a:srgbClr val="000000"/>
                </a:solidFill>
              </a:rPr>
              <a:t>. </a:t>
            </a:r>
            <a:endParaRPr lang="en-DE" sz="1600" b="0" i="0" u="none" strike="noStrike" baseline="0" dirty="0">
              <a:solidFill>
                <a:srgbClr val="000000"/>
              </a:solidFill>
            </a:endParaRPr>
          </a:p>
          <a:p>
            <a:r>
              <a:rPr lang="en-DE" sz="1600" b="1" u="sng" dirty="0"/>
              <a:t>Scientific Research: </a:t>
            </a:r>
            <a:r>
              <a:rPr lang="en-DE" sz="1600" b="1" dirty="0"/>
              <a:t>Administrative control</a:t>
            </a:r>
          </a:p>
          <a:p>
            <a:endParaRPr lang="en-DE" sz="1600" b="1" dirty="0"/>
          </a:p>
          <a:p>
            <a:r>
              <a:rPr lang="en-DE" sz="1200" dirty="0"/>
              <a:t>Administrative control are basically the management decisions on the activities to be performed during construction:</a:t>
            </a:r>
          </a:p>
          <a:p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Work rotations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Work timings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Work policies and other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Work practices such as standard operating procedures (SOPs)</a:t>
            </a:r>
          </a:p>
          <a:p>
            <a:endParaRPr lang="en-DE" sz="1200" dirty="0"/>
          </a:p>
          <a:p>
            <a:endParaRPr lang="en-DE" sz="16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FB88C-EFAC-4681-B742-0D02B29ACBF1}"/>
              </a:ext>
            </a:extLst>
          </p:cNvPr>
          <p:cNvSpPr txBox="1"/>
          <p:nvPr/>
        </p:nvSpPr>
        <p:spPr>
          <a:xfrm>
            <a:off x="5105400" y="6362700"/>
            <a:ext cx="4601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Images are taken from </a:t>
            </a:r>
            <a:r>
              <a:rPr lang="en-DE" sz="900" dirty="0">
                <a:hlinkClick r:id="rId2"/>
              </a:rPr>
              <a:t>https://www.trainingexpress.org.uk/wp-content/uploads/2020/09/Site-Management.jpg</a:t>
            </a:r>
            <a:r>
              <a:rPr lang="en-DE" sz="900" dirty="0"/>
              <a:t>  </a:t>
            </a:r>
            <a:r>
              <a:rPr lang="en-DE" sz="900" dirty="0">
                <a:hlinkClick r:id="rId3"/>
              </a:rPr>
              <a:t>https://rooflinesaluminiumconcept.com.ng/wp-content/uploads/2021/09/WhyBrunspak-2-1.jpg</a:t>
            </a:r>
            <a:r>
              <a:rPr lang="en-DE" sz="9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53908-4BEF-46FB-BE72-1AEBDE1A4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405808"/>
            <a:ext cx="5125277" cy="2994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BCCE20-3C67-4B01-96C6-F113090AA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60" y="1"/>
            <a:ext cx="698224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7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4DCFE-FF01-4213-82BB-00ECCEB49C19}"/>
              </a:ext>
            </a:extLst>
          </p:cNvPr>
          <p:cNvSpPr/>
          <p:nvPr/>
        </p:nvSpPr>
        <p:spPr>
          <a:xfrm>
            <a:off x="0" y="76200"/>
            <a:ext cx="51435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</a:t>
            </a:r>
          </a:p>
          <a:p>
            <a:r>
              <a:rPr lang="en-DE" sz="1600" b="1" dirty="0"/>
              <a:t>Real-time Monitoring of Construction Noise Using Smartphones as IoT Sensors</a:t>
            </a:r>
          </a:p>
          <a:p>
            <a:r>
              <a:rPr lang="en-DE" sz="1600" b="1" u="sng" dirty="0"/>
              <a:t>Market research: </a:t>
            </a:r>
            <a:r>
              <a:rPr lang="en-DE" sz="1600" dirty="0"/>
              <a:t>VLIKE LCD Digital Audio Decibel Sound</a:t>
            </a:r>
          </a:p>
          <a:p>
            <a:r>
              <a:rPr lang="en-DE" sz="1600" dirty="0"/>
              <a:t>Level Meter</a:t>
            </a:r>
          </a:p>
          <a:p>
            <a:endParaRPr lang="en-DE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 sound level meter is an instrument used to measure the ambient sound level</a:t>
            </a: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It costs 50,37 euros on amazon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It has </a:t>
            </a:r>
            <a:r>
              <a:rPr lang="en-GB" sz="1200" dirty="0"/>
              <a:t>measuring scope from 30 to 130dB </a:t>
            </a:r>
            <a:endParaRPr lang="en-DE" sz="1200" dirty="0"/>
          </a:p>
          <a:p>
            <a:r>
              <a:rPr lang="en-DE" sz="1600" b="1" u="sng" dirty="0"/>
              <a:t>Limitations: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Data cannot be streamed online.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Requires someone to move it from one place to another</a:t>
            </a: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118C1-EF32-431E-AA80-A4B23AC71C91}"/>
              </a:ext>
            </a:extLst>
          </p:cNvPr>
          <p:cNvSpPr/>
          <p:nvPr/>
        </p:nvSpPr>
        <p:spPr>
          <a:xfrm>
            <a:off x="5143500" y="6275117"/>
            <a:ext cx="457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900" dirty="0"/>
              <a:t>images are taken from </a:t>
            </a:r>
            <a:r>
              <a:rPr lang="en-DE" sz="900" dirty="0">
                <a:hlinkClick r:id="rId2"/>
              </a:rPr>
              <a:t>https://m.media-amazon.com/images/I/71l9NvhWc+L._AC_SL1500_.jpg</a:t>
            </a:r>
            <a:r>
              <a:rPr lang="en-DE" sz="900" dirty="0"/>
              <a:t>,  </a:t>
            </a:r>
            <a:r>
              <a:rPr lang="en-DE" sz="900" dirty="0">
                <a:hlinkClick r:id="rId3"/>
              </a:rPr>
              <a:t>https://m.media-amazon.com/images/I/61issiIUauL._AC_SL1000_.jpg</a:t>
            </a:r>
            <a:r>
              <a:rPr lang="en-DE" sz="900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02414-2CBF-4549-A199-F9D88E6EB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66297"/>
            <a:ext cx="5753100" cy="6251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273A9-4378-47D8-9CBB-A23A23F12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428451"/>
            <a:ext cx="5105400" cy="29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1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E55BE8-73A0-4918-A10F-4D4835EFEEEC}"/>
              </a:ext>
            </a:extLst>
          </p:cNvPr>
          <p:cNvSpPr/>
          <p:nvPr/>
        </p:nvSpPr>
        <p:spPr>
          <a:xfrm>
            <a:off x="0" y="-13252"/>
            <a:ext cx="51816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Design Driven Project</a:t>
            </a:r>
            <a:r>
              <a:rPr lang="en-DE" sz="2000" b="1" dirty="0"/>
              <a:t> 2021</a:t>
            </a:r>
          </a:p>
          <a:p>
            <a:r>
              <a:rPr lang="en-DE" sz="1600" b="1" dirty="0"/>
              <a:t>Real-time Monitoring of Construction Noise Using Smartphones as IoT Sensors</a:t>
            </a:r>
          </a:p>
          <a:p>
            <a:r>
              <a:rPr lang="en-DE" sz="1600" b="1" u="sng" dirty="0"/>
              <a:t>Market research: </a:t>
            </a:r>
            <a:r>
              <a:rPr lang="en-DE" sz="1600" dirty="0"/>
              <a:t>EM2030P Portable Online Noise Monitor</a:t>
            </a:r>
          </a:p>
          <a:p>
            <a:endParaRPr lang="en-DE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EM2030P is a portable construction site and boundary noise monitoring meter by Noise Meters Inc USA.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It costs around </a:t>
            </a:r>
            <a:r>
              <a:rPr lang="en-DE" sz="1200" b="1" dirty="0"/>
              <a:t>$7446 </a:t>
            </a:r>
            <a:r>
              <a:rPr lang="en-DE" sz="1200" dirty="0"/>
              <a:t>with a year warranty.</a:t>
            </a:r>
            <a:endParaRPr lang="en-GB" sz="1200" dirty="0"/>
          </a:p>
          <a:p>
            <a:endParaRPr lang="en-DE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The noise monitor has a battery which can last up to 10 days.</a:t>
            </a:r>
          </a:p>
          <a:p>
            <a:endParaRPr lang="en-DE" sz="1200" dirty="0"/>
          </a:p>
          <a:p>
            <a:r>
              <a:rPr lang="en-DE" sz="1600" b="1" dirty="0"/>
              <a:t>Limitations: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Very expensive product.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Requires someone to move it from one place to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It has limited battery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sz="1200" dirty="0"/>
          </a:p>
          <a:p>
            <a:endParaRPr lang="en-DE" sz="1600" b="1" dirty="0"/>
          </a:p>
          <a:p>
            <a:endParaRPr lang="en-DE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5E328D-9A58-4F85-8D95-731CAE577849}"/>
              </a:ext>
            </a:extLst>
          </p:cNvPr>
          <p:cNvSpPr/>
          <p:nvPr/>
        </p:nvSpPr>
        <p:spPr>
          <a:xfrm>
            <a:off x="5168348" y="6248400"/>
            <a:ext cx="46631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900" dirty="0"/>
              <a:t>Images are taken from </a:t>
            </a:r>
            <a:r>
              <a:rPr lang="en-DE" sz="900" dirty="0">
                <a:hlinkClick r:id="rId2"/>
              </a:rPr>
              <a:t>https://www.noisemeters.com/product/sonitus/em2030p/images/em2030-inside-zoom.jpg</a:t>
            </a:r>
            <a:r>
              <a:rPr lang="en-DE" sz="900" dirty="0"/>
              <a:t> data is taken from </a:t>
            </a:r>
            <a:r>
              <a:rPr lang="en-DE" sz="900" dirty="0">
                <a:hlinkClick r:id="rId3"/>
              </a:rPr>
              <a:t>https://www.noisemeters.com/product/sonitus/em2030p/</a:t>
            </a:r>
            <a:r>
              <a:rPr lang="en-DE" sz="900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0BB27-4FE9-4BDA-B853-A725BB657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381000"/>
            <a:ext cx="5047423" cy="5865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11B1C-8CFE-4696-B76B-6FF2FED62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7" y="3543300"/>
            <a:ext cx="4198455" cy="279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2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7D278-B859-41E1-90B7-FA0984ABC350}"/>
              </a:ext>
            </a:extLst>
          </p:cNvPr>
          <p:cNvSpPr txBox="1"/>
          <p:nvPr/>
        </p:nvSpPr>
        <p:spPr>
          <a:xfrm>
            <a:off x="5181600" y="6362700"/>
            <a:ext cx="4613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900" dirty="0"/>
              <a:t>Image is taken from </a:t>
            </a:r>
            <a:r>
              <a:rPr lang="en-DE" sz="900" dirty="0">
                <a:hlinkClick r:id="rId2"/>
              </a:rPr>
              <a:t>https://www.toolshero.com/wp-content/uploads/2018/01/what-if-analysis-scenario-analysis-toolshero-1.jpg.webp</a:t>
            </a:r>
            <a:r>
              <a:rPr lang="en-DE" sz="9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04043-E485-44B8-8FD7-E2C9DDB86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495300"/>
            <a:ext cx="10565453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9232</TotalTime>
  <Words>1201</Words>
  <Application>Microsoft Office PowerPoint</Application>
  <PresentationFormat>Widescreen</PresentationFormat>
  <Paragraphs>142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ethang</dc:creator>
  <cp:lastModifiedBy>ali zargham</cp:lastModifiedBy>
  <cp:revision>284</cp:revision>
  <cp:lastPrinted>2018-10-01T11:28:03Z</cp:lastPrinted>
  <dcterms:created xsi:type="dcterms:W3CDTF">2018-09-07T22:52:53Z</dcterms:created>
  <dcterms:modified xsi:type="dcterms:W3CDTF">2022-02-10T01:50:15Z</dcterms:modified>
</cp:coreProperties>
</file>